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6" r:id="rId22"/>
    <p:sldId id="287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8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algn="ctr"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algn="ctr"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algn="ctr"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algn="ctr"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xiangzhemeng.github.io/ntds/index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xiangzhemeng.github.io/ntds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mazon Electronic Products Network Analysis"/>
          <p:cNvSpPr txBox="1">
            <a:spLocks noGrp="1"/>
          </p:cNvSpPr>
          <p:nvPr>
            <p:ph type="ctrTitle"/>
          </p:nvPr>
        </p:nvSpPr>
        <p:spPr>
          <a:xfrm>
            <a:off x="1270000" y="603579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r>
              <a:t>Amazon Electronic Products Network Analysis</a:t>
            </a:r>
          </a:p>
        </p:txBody>
      </p:sp>
      <p:sp>
        <p:nvSpPr>
          <p:cNvPr id="129" name="EE-558  A Network Tour of Data Science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4273879"/>
            <a:ext cx="10464800" cy="1130301"/>
          </a:xfrm>
          <a:prstGeom prst="rect">
            <a:avLst/>
          </a:prstGeom>
        </p:spPr>
        <p:txBody>
          <a:bodyPr/>
          <a:lstStyle>
            <a:lvl1pPr defTabSz="379475">
              <a:lnSpc>
                <a:spcPts val="5300"/>
              </a:lnSpc>
              <a:spcBef>
                <a:spcPts val="900"/>
              </a:spcBef>
              <a:defRPr sz="2905" b="1"/>
            </a:lvl1pPr>
          </a:lstStyle>
          <a:p>
            <a:r>
              <a:t>EE-558  A Network Tour of Data Science</a:t>
            </a:r>
          </a:p>
        </p:txBody>
      </p:sp>
      <p:sp>
        <p:nvSpPr>
          <p:cNvPr id="130" name="Süha Kagan Köse - Tao Sun - Xiangzhe Meng - Xingce Bao"/>
          <p:cNvSpPr txBox="1"/>
          <p:nvPr/>
        </p:nvSpPr>
        <p:spPr>
          <a:xfrm>
            <a:off x="1270000" y="5505779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457200">
              <a:lnSpc>
                <a:spcPts val="4700"/>
              </a:lnSpc>
              <a:spcBef>
                <a:spcPts val="1200"/>
              </a:spcBef>
              <a:defRPr sz="2700" b="0"/>
            </a:lvl1pPr>
          </a:lstStyle>
          <a:p>
            <a:r>
              <a:t>Süha Kagan Köse - Tao Sun - Xiangzhe Meng - Xingce Bao</a:t>
            </a:r>
          </a:p>
        </p:txBody>
      </p:sp>
      <p:sp>
        <p:nvSpPr>
          <p:cNvPr id="131" name="线条"/>
          <p:cNvSpPr/>
          <p:nvPr/>
        </p:nvSpPr>
        <p:spPr>
          <a:xfrm>
            <a:off x="763550" y="4070679"/>
            <a:ext cx="11477699" cy="1"/>
          </a:xfrm>
          <a:prstGeom prst="line">
            <a:avLst/>
          </a:prstGeom>
          <a:ln w="381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2" name="EPFL_logo.png" descr="EPFL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4122" y="7062987"/>
            <a:ext cx="3402530" cy="1633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Amazon_logo.png" descr="Amazon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1831" y="7276521"/>
            <a:ext cx="4013796" cy="1206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Network Build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Building</a:t>
            </a:r>
          </a:p>
          <a:p>
            <a:pPr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Weighing Edges</a:t>
            </a:r>
          </a:p>
        </p:txBody>
      </p:sp>
      <p:sp>
        <p:nvSpPr>
          <p:cNvPr id="171" name="Two different approaches…"/>
          <p:cNvSpPr txBox="1">
            <a:spLocks noGrp="1"/>
          </p:cNvSpPr>
          <p:nvPr>
            <p:ph type="body" idx="1"/>
          </p:nvPr>
        </p:nvSpPr>
        <p:spPr>
          <a:xfrm>
            <a:off x="952500" y="26162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Two different approaches</a:t>
            </a:r>
          </a:p>
          <a:p>
            <a:r>
              <a:t>Weight = F(# Shared “also_bought”)</a:t>
            </a:r>
          </a:p>
          <a:p>
            <a:r>
              <a:t>Weight = F(# Shared “also_bought”, # Shared Reviewers)  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Network Build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Building</a:t>
            </a:r>
          </a:p>
          <a:p>
            <a:pPr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Weighing Edges</a:t>
            </a:r>
          </a:p>
        </p:txBody>
      </p:sp>
      <p:sp>
        <p:nvSpPr>
          <p:cNvPr id="174" name="How to normalise two features?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99200"/>
          </a:xfrm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/>
            </a:pPr>
            <a:r>
              <a:t>How to normalise two features?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Skewed distribution of non-zero elements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endParaRPr/>
          </a:p>
          <a:p>
            <a:pPr marL="413384" indent="-413384" defTabSz="543305">
              <a:spcBef>
                <a:spcPts val="3900"/>
              </a:spcBef>
              <a:defRPr sz="2976"/>
            </a:pPr>
            <a:endParaRPr/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Choose mean to normalise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endParaRPr/>
          </a:p>
        </p:txBody>
      </p:sp>
      <p:pic>
        <p:nvPicPr>
          <p:cNvPr id="1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775" y="7177192"/>
            <a:ext cx="10295250" cy="79840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9036" y="4468243"/>
            <a:ext cx="7026728" cy="145380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pectral Graph Theory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Spectral Graph Theory</a:t>
            </a:r>
          </a:p>
          <a:p>
            <a:pPr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Similarity Matrix to Laplacian Eigenmaps</a:t>
            </a:r>
          </a:p>
        </p:txBody>
      </p:sp>
      <p:sp>
        <p:nvSpPr>
          <p:cNvPr id="179" name="Similarity = Weight / Max_Weigh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Similarity = Weight / Max_Weight</a:t>
            </a:r>
          </a:p>
          <a:p>
            <a:pPr lvl="1"/>
            <a:r>
              <a:t>Weight itself actually represents the similarity </a:t>
            </a:r>
          </a:p>
          <a:p>
            <a:pPr lvl="1"/>
            <a:r>
              <a:t>“Distance”? No, because no better results.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pectral Graph Theory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Spectral Graph Theory</a:t>
            </a:r>
          </a:p>
          <a:p>
            <a:pPr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Similarity Matrix to Laplacian Eigenmaps</a:t>
            </a:r>
          </a:p>
        </p:txBody>
      </p:sp>
      <p:sp>
        <p:nvSpPr>
          <p:cNvPr id="182" name="Comparison between two weight defini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between two weight definitions</a:t>
            </a:r>
          </a:p>
          <a:p>
            <a:pPr lvl="1"/>
            <a:r>
              <a:t>Information of reviewers is of importance</a:t>
            </a:r>
          </a:p>
          <a:p>
            <a:pPr lvl="1"/>
            <a:r>
              <a:t>also_bought/reviewer: .8 / .2 -&gt; .5 / .5 -&gt; .2 / .8</a:t>
            </a:r>
          </a:p>
          <a:p>
            <a:pPr lvl="1"/>
            <a:r>
              <a:t>Getting better and better results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pectral Graph Theory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Spectral Graph Theory</a:t>
            </a:r>
          </a:p>
          <a:p>
            <a:pPr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Similarity Matrix to Laplacian Eigenmaps</a:t>
            </a:r>
          </a:p>
        </p:txBody>
      </p:sp>
      <p:pic>
        <p:nvPicPr>
          <p:cNvPr id="1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9425" y="2985824"/>
            <a:ext cx="5146307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714" y="3112824"/>
            <a:ext cx="3420072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7831" y="6098648"/>
            <a:ext cx="3375838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71023" y="5971648"/>
            <a:ext cx="5163110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Error: 17.24 %…"/>
          <p:cNvSpPr txBox="1"/>
          <p:nvPr/>
        </p:nvSpPr>
        <p:spPr>
          <a:xfrm>
            <a:off x="10187268" y="3656994"/>
            <a:ext cx="2536165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Error: 17.24 %</a:t>
            </a:r>
          </a:p>
          <a:p>
            <a:endParaRPr/>
          </a:p>
          <a:p>
            <a:r>
              <a:t>“also_bought”</a:t>
            </a:r>
          </a:p>
        </p:txBody>
      </p:sp>
      <p:sp>
        <p:nvSpPr>
          <p:cNvPr id="190" name="Error: 15.61 %…"/>
          <p:cNvSpPr txBox="1"/>
          <p:nvPr/>
        </p:nvSpPr>
        <p:spPr>
          <a:xfrm>
            <a:off x="10187268" y="6458669"/>
            <a:ext cx="2536165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Error: 15.61 %</a:t>
            </a:r>
          </a:p>
          <a:p>
            <a:endParaRPr/>
          </a:p>
          <a:p>
            <a:r>
              <a:t>With Reviewer</a:t>
            </a:r>
          </a:p>
          <a:p>
            <a:r>
              <a:t>Weigh: 0.2/0.8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etwork Graph"/>
          <p:cNvSpPr txBox="1">
            <a:spLocks noGrp="1"/>
          </p:cNvSpPr>
          <p:nvPr>
            <p:ph type="title"/>
          </p:nvPr>
        </p:nvSpPr>
        <p:spPr>
          <a:xfrm>
            <a:off x="-288667" y="279400"/>
            <a:ext cx="11099801" cy="2159000"/>
          </a:xfrm>
          <a:prstGeom prst="rect">
            <a:avLst/>
          </a:prstGeom>
        </p:spPr>
        <p:txBody>
          <a:bodyPr/>
          <a:lstStyle>
            <a:lvl1pPr>
              <a:defRPr sz="7500"/>
            </a:lvl1pPr>
          </a:lstStyle>
          <a:p>
            <a:r>
              <a:t>Network Graph</a:t>
            </a:r>
          </a:p>
        </p:txBody>
      </p:sp>
      <p:sp>
        <p:nvSpPr>
          <p:cNvPr id="193" name="Volume of the dataset is too large (# of products)…"/>
          <p:cNvSpPr txBox="1">
            <a:spLocks noGrp="1"/>
          </p:cNvSpPr>
          <p:nvPr>
            <p:ph type="body" idx="1"/>
          </p:nvPr>
        </p:nvSpPr>
        <p:spPr>
          <a:xfrm>
            <a:off x="952500" y="2310998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Volume of the dataset is too large (# of products)</a:t>
            </a:r>
          </a:p>
          <a:p>
            <a:r>
              <a:t>NetworkX doesn’t work well anymore</a:t>
            </a:r>
          </a:p>
          <a:p>
            <a:r>
              <a:rPr b="1"/>
              <a:t>D3.js</a:t>
            </a:r>
            <a:r>
              <a:t>, a JavaScript library for producing dynamic, interactive data visualizations in web browsers</a:t>
            </a:r>
          </a:p>
          <a:p>
            <a:r>
              <a:rPr b="1"/>
              <a:t>2 graphs</a:t>
            </a:r>
            <a:r>
              <a:t> concerning the relationship among products</a:t>
            </a:r>
          </a:p>
          <a:p>
            <a:r>
              <a:rPr b="1"/>
              <a:t>200 nodes</a:t>
            </a:r>
            <a:r>
              <a:t> and </a:t>
            </a:r>
            <a:r>
              <a:rPr b="1"/>
              <a:t>1830 links</a:t>
            </a:r>
          </a:p>
        </p:txBody>
      </p:sp>
      <p:pic>
        <p:nvPicPr>
          <p:cNvPr id="194" name="Logo_D3.png" descr="Logo_D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4886" y="492086"/>
            <a:ext cx="1826743" cy="1733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Ramdom Network.png" descr="Ramdom 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800" y="1873250"/>
            <a:ext cx="10617200" cy="7734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Random Network"/>
          <p:cNvSpPr txBox="1">
            <a:spLocks noGrp="1"/>
          </p:cNvSpPr>
          <p:nvPr>
            <p:ph type="title"/>
          </p:nvPr>
        </p:nvSpPr>
        <p:spPr>
          <a:xfrm>
            <a:off x="952499" y="-379993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r>
              <a:t>Random Network</a:t>
            </a:r>
          </a:p>
        </p:txBody>
      </p:sp>
      <p:sp>
        <p:nvSpPr>
          <p:cNvPr id="198" name="https://xiangzhemeng.github.io/ntds/index.html"/>
          <p:cNvSpPr txBox="1"/>
          <p:nvPr/>
        </p:nvSpPr>
        <p:spPr>
          <a:xfrm>
            <a:off x="3353225" y="1266187"/>
            <a:ext cx="6298350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 u="sng">
                <a:solidFill>
                  <a:srgbClr val="337AB7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https://xiangzhemeng.github.io/ntds/index.html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Ramdom Network with cluster markers.png" descr="Ramdom Network with cluster marke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104" y="751993"/>
            <a:ext cx="11324592" cy="8249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Only Surface.png" descr="Only Surface.png"/>
          <p:cNvPicPr>
            <a:picLocks noChangeAspect="1"/>
          </p:cNvPicPr>
          <p:nvPr/>
        </p:nvPicPr>
        <p:blipFill>
          <a:blip r:embed="rId2">
            <a:extLst/>
          </a:blip>
          <a:srcRect l="5071" r="3512"/>
          <a:stretch>
            <a:fillRect/>
          </a:stretch>
        </p:blipFill>
        <p:spPr>
          <a:xfrm>
            <a:off x="6581695" y="2364452"/>
            <a:ext cx="6455435" cy="644618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Circle-shaped Network"/>
          <p:cNvSpPr txBox="1">
            <a:spLocks noGrp="1"/>
          </p:cNvSpPr>
          <p:nvPr>
            <p:ph type="title"/>
          </p:nvPr>
        </p:nvSpPr>
        <p:spPr>
          <a:xfrm>
            <a:off x="952500" y="-2032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r>
              <a:t>Circle-shaped Network</a:t>
            </a:r>
          </a:p>
        </p:txBody>
      </p:sp>
      <p:pic>
        <p:nvPicPr>
          <p:cNvPr id="204" name="Only Macbook.png" descr="Only Macbook.png"/>
          <p:cNvPicPr>
            <a:picLocks noChangeAspect="1"/>
          </p:cNvPicPr>
          <p:nvPr/>
        </p:nvPicPr>
        <p:blipFill>
          <a:blip r:embed="rId3">
            <a:extLst/>
          </a:blip>
          <a:srcRect l="5416" r="6988"/>
          <a:stretch>
            <a:fillRect/>
          </a:stretch>
        </p:blipFill>
        <p:spPr>
          <a:xfrm>
            <a:off x="-16223" y="2314563"/>
            <a:ext cx="6455683" cy="649607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https://xiangzhemeng.github.io/ntds/index.html"/>
          <p:cNvSpPr txBox="1"/>
          <p:nvPr/>
        </p:nvSpPr>
        <p:spPr>
          <a:xfrm>
            <a:off x="3320100" y="1473560"/>
            <a:ext cx="6364600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 u="sng">
                <a:solidFill>
                  <a:srgbClr val="337AB7"/>
                </a:solidFill>
                <a:hlinkClick r:id="rId4"/>
              </a:defRPr>
            </a:lvl1pPr>
          </a:lstStyle>
          <a:p>
            <a:r>
              <a:rPr>
                <a:hlinkClick r:id="rId4"/>
              </a:rPr>
              <a:t>https://xiangzhemeng.github.io/ntds/index.html</a:t>
            </a:r>
          </a:p>
        </p:txBody>
      </p:sp>
      <p:sp>
        <p:nvSpPr>
          <p:cNvPr id="206" name="MacBook"/>
          <p:cNvSpPr txBox="1"/>
          <p:nvPr/>
        </p:nvSpPr>
        <p:spPr>
          <a:xfrm>
            <a:off x="2460229" y="9037495"/>
            <a:ext cx="150266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MacBook</a:t>
            </a:r>
          </a:p>
        </p:txBody>
      </p:sp>
      <p:sp>
        <p:nvSpPr>
          <p:cNvPr id="207" name="Surface"/>
          <p:cNvSpPr txBox="1"/>
          <p:nvPr/>
        </p:nvSpPr>
        <p:spPr>
          <a:xfrm>
            <a:off x="9190583" y="9037495"/>
            <a:ext cx="123779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Surface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ntersection from Surface.png" descr="Intersection from Surface.png"/>
          <p:cNvPicPr>
            <a:picLocks noChangeAspect="1"/>
          </p:cNvPicPr>
          <p:nvPr/>
        </p:nvPicPr>
        <p:blipFill>
          <a:blip r:embed="rId2">
            <a:extLst/>
          </a:blip>
          <a:srcRect l="5651" r="5651"/>
          <a:stretch>
            <a:fillRect/>
          </a:stretch>
        </p:blipFill>
        <p:spPr>
          <a:xfrm>
            <a:off x="6555640" y="797777"/>
            <a:ext cx="6359181" cy="6429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ntersection from Macbook.png" descr="Intersection from Macbook.png"/>
          <p:cNvPicPr>
            <a:picLocks noChangeAspect="1"/>
          </p:cNvPicPr>
          <p:nvPr/>
        </p:nvPicPr>
        <p:blipFill>
          <a:blip r:embed="rId3">
            <a:extLst/>
          </a:blip>
          <a:srcRect l="4547" r="4547"/>
          <a:stretch>
            <a:fillRect/>
          </a:stretch>
        </p:blipFill>
        <p:spPr>
          <a:xfrm>
            <a:off x="90030" y="797777"/>
            <a:ext cx="6358940" cy="647233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From MacBook to Surface"/>
          <p:cNvSpPr txBox="1"/>
          <p:nvPr/>
        </p:nvSpPr>
        <p:spPr>
          <a:xfrm>
            <a:off x="1304549" y="8114217"/>
            <a:ext cx="393009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From MacBook to Surface</a:t>
            </a:r>
          </a:p>
        </p:txBody>
      </p:sp>
      <p:sp>
        <p:nvSpPr>
          <p:cNvPr id="212" name="From Surface to MacBook"/>
          <p:cNvSpPr txBox="1"/>
          <p:nvPr/>
        </p:nvSpPr>
        <p:spPr>
          <a:xfrm>
            <a:off x="7770159" y="8114217"/>
            <a:ext cx="393009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From Surface to MacBook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ntroduction"/>
          <p:cNvSpPr txBox="1">
            <a:spLocks noGrp="1"/>
          </p:cNvSpPr>
          <p:nvPr>
            <p:ph type="title"/>
          </p:nvPr>
        </p:nvSpPr>
        <p:spPr>
          <a:xfrm>
            <a:off x="952500" y="228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Introduction</a:t>
            </a:r>
          </a:p>
        </p:txBody>
      </p:sp>
      <p:sp>
        <p:nvSpPr>
          <p:cNvPr id="136" name="Amazon is reshaping and recording our life…"/>
          <p:cNvSpPr txBox="1">
            <a:spLocks noGrp="1"/>
          </p:cNvSpPr>
          <p:nvPr>
            <p:ph type="body" idx="1"/>
          </p:nvPr>
        </p:nvSpPr>
        <p:spPr>
          <a:xfrm>
            <a:off x="952500" y="1943992"/>
            <a:ext cx="11099800" cy="4748016"/>
          </a:xfrm>
          <a:prstGeom prst="rect">
            <a:avLst/>
          </a:prstGeom>
        </p:spPr>
        <p:txBody>
          <a:bodyPr/>
          <a:lstStyle/>
          <a:p>
            <a:pPr marL="194468" indent="-194468" defTabSz="457200">
              <a:lnSpc>
                <a:spcPct val="150000"/>
              </a:lnSpc>
              <a:spcBef>
                <a:spcPts val="0"/>
              </a:spcBef>
              <a:defRPr sz="3600"/>
            </a:pPr>
            <a:r>
              <a:t>Amazon is reshaping and recording our life</a:t>
            </a:r>
          </a:p>
          <a:p>
            <a:pPr marL="194468" indent="-194468" defTabSz="457200">
              <a:lnSpc>
                <a:spcPct val="150000"/>
              </a:lnSpc>
              <a:spcBef>
                <a:spcPts val="0"/>
              </a:spcBef>
              <a:defRPr sz="3600"/>
            </a:pPr>
            <a:r>
              <a:t>Invisible social network</a:t>
            </a:r>
          </a:p>
          <a:p>
            <a:pPr marL="194468" indent="-194468" defTabSz="457200">
              <a:lnSpc>
                <a:spcPct val="150000"/>
              </a:lnSpc>
              <a:spcBef>
                <a:spcPts val="0"/>
              </a:spcBef>
              <a:defRPr sz="3600"/>
            </a:pPr>
            <a:r>
              <a:t>By purchasing, reviewing or just viewing —&gt;</a:t>
            </a:r>
          </a:p>
          <a:p>
            <a:pPr marL="194468" indent="-194468" defTabSz="457200">
              <a:lnSpc>
                <a:spcPct val="150000"/>
              </a:lnSpc>
              <a:spcBef>
                <a:spcPts val="0"/>
              </a:spcBef>
              <a:defRPr sz="3600"/>
            </a:pPr>
            <a:r>
              <a:t>Products in Amazon are connected together</a:t>
            </a:r>
          </a:p>
          <a:p>
            <a:pPr marL="194468" indent="-194468" defTabSz="457200">
              <a:lnSpc>
                <a:spcPct val="150000"/>
              </a:lnSpc>
              <a:spcBef>
                <a:spcPts val="0"/>
              </a:spcBef>
              <a:defRPr sz="3600"/>
            </a:pPr>
            <a:r>
              <a:t>Analyse electronic product network</a:t>
            </a:r>
          </a:p>
        </p:txBody>
      </p:sp>
      <p:pic>
        <p:nvPicPr>
          <p:cNvPr id="137" name="20161128115535-cybermondayherogen2.png" descr="20161128115535-cybermondayherogen2.png"/>
          <p:cNvPicPr>
            <a:picLocks noChangeAspect="1"/>
          </p:cNvPicPr>
          <p:nvPr/>
        </p:nvPicPr>
        <p:blipFill>
          <a:blip r:embed="rId2">
            <a:extLst/>
          </a:blip>
          <a:srcRect l="2634" r="2634"/>
          <a:stretch>
            <a:fillRect/>
          </a:stretch>
        </p:blipFill>
        <p:spPr>
          <a:xfrm>
            <a:off x="6242215" y="7198334"/>
            <a:ext cx="6782131" cy="2188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20161128115535-cybermondayherogen2 2.png" descr="20161128115535-cybermondayherogen2 2.png"/>
          <p:cNvPicPr>
            <a:picLocks noChangeAspect="1"/>
          </p:cNvPicPr>
          <p:nvPr/>
        </p:nvPicPr>
        <p:blipFill>
          <a:blip r:embed="rId3">
            <a:extLst/>
          </a:blip>
          <a:srcRect l="4400" r="1495"/>
          <a:stretch>
            <a:fillRect/>
          </a:stretch>
        </p:blipFill>
        <p:spPr>
          <a:xfrm>
            <a:off x="6094" y="7134834"/>
            <a:ext cx="6131950" cy="2188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Xingce Bao to add"/>
          <p:cNvSpPr txBox="1"/>
          <p:nvPr/>
        </p:nvSpPr>
        <p:spPr>
          <a:xfrm>
            <a:off x="6451067" y="4140701"/>
            <a:ext cx="102656" cy="1472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900"/>
            </a:lvl1pPr>
          </a:lstStyle>
          <a:p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B285FD-8C7F-4D79-BA73-F559F5FC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77" y="1090612"/>
            <a:ext cx="9820780" cy="34056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FEAAA5-8574-42DF-A582-4C1EAE1F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4889500"/>
            <a:ext cx="8928100" cy="37734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9B5BAE-D47B-420C-95A3-1848FE945909}"/>
              </a:ext>
            </a:extLst>
          </p:cNvPr>
          <p:cNvSpPr txBox="1"/>
          <p:nvPr/>
        </p:nvSpPr>
        <p:spPr>
          <a:xfrm rot="10800000">
            <a:off x="995422" y="1326355"/>
            <a:ext cx="841256" cy="2578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 result of  2 categories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786DAE-FBAD-4EEA-8A5A-57226C0B431B}"/>
              </a:ext>
            </a:extLst>
          </p:cNvPr>
          <p:cNvSpPr txBox="1"/>
          <p:nvPr/>
        </p:nvSpPr>
        <p:spPr>
          <a:xfrm rot="10800000">
            <a:off x="995422" y="5194300"/>
            <a:ext cx="841256" cy="2578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 result of  3 categories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6B2687-2098-47AF-B01E-5DC835B64127}"/>
              </a:ext>
            </a:extLst>
          </p:cNvPr>
          <p:cNvSpPr txBox="1"/>
          <p:nvPr/>
        </p:nvSpPr>
        <p:spPr>
          <a:xfrm>
            <a:off x="977900" y="569456"/>
            <a:ext cx="59944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Why we achieve a curve lik</a:t>
            </a:r>
            <a:r>
              <a:rPr lang="en-US" altLang="zh-CN" dirty="0"/>
              <a:t>e this? What difference makes the huge difference of error rates of different models?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076A59-199F-4766-816C-DD78866518FE}"/>
              </a:ext>
            </a:extLst>
          </p:cNvPr>
          <p:cNvSpPr txBox="1"/>
          <p:nvPr/>
        </p:nvSpPr>
        <p:spPr>
          <a:xfrm>
            <a:off x="4769442" y="2340878"/>
            <a:ext cx="31611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Linear SVM and SVM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68C8A5-B734-44C5-A394-F103B3B913C4}"/>
              </a:ext>
            </a:extLst>
          </p:cNvPr>
          <p:cNvSpPr txBox="1"/>
          <p:nvPr/>
        </p:nvSpPr>
        <p:spPr>
          <a:xfrm>
            <a:off x="711086" y="3267958"/>
            <a:ext cx="342911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dirty="0"/>
              <a:t>Soft-margin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classifier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97BF3D-FA88-438E-927A-F55FA12F7060}"/>
              </a:ext>
            </a:extLst>
          </p:cNvPr>
          <p:cNvSpPr txBox="1"/>
          <p:nvPr/>
        </p:nvSpPr>
        <p:spPr>
          <a:xfrm>
            <a:off x="10067854" y="3267958"/>
            <a:ext cx="16575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Hinge loss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function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DC18B0-02FD-4633-93CF-1ECB96376A9A}"/>
              </a:ext>
            </a:extLst>
          </p:cNvPr>
          <p:cNvSpPr txBox="1"/>
          <p:nvPr/>
        </p:nvSpPr>
        <p:spPr>
          <a:xfrm>
            <a:off x="5221489" y="3373636"/>
            <a:ext cx="22570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Kernel method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40F4DA-0FE8-4FDF-A2BB-F3C4AB4EADA9}"/>
              </a:ext>
            </a:extLst>
          </p:cNvPr>
          <p:cNvSpPr txBox="1"/>
          <p:nvPr/>
        </p:nvSpPr>
        <p:spPr>
          <a:xfrm>
            <a:off x="2761367" y="4406394"/>
            <a:ext cx="730648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b="0" dirty="0"/>
              <a:t> This allows the algorithm to fit the maximum-margin </a:t>
            </a:r>
          </a:p>
          <a:p>
            <a:r>
              <a:rPr lang="en-US" altLang="zh-CN" b="0" dirty="0"/>
              <a:t>hyperplane in a transformed feature space. 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C146F5-8949-4FE7-9B75-091E73D62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5247650"/>
            <a:ext cx="4721297" cy="8177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EDF0DA-F417-4F68-BC6F-0E9D84464518}"/>
              </a:ext>
            </a:extLst>
          </p:cNvPr>
          <p:cNvSpPr txBox="1"/>
          <p:nvPr/>
        </p:nvSpPr>
        <p:spPr>
          <a:xfrm>
            <a:off x="2217461" y="5999986"/>
            <a:ext cx="826508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 fact, our data dimension is already very high and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we do not need to map it in a higher dimensional space.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AFCA0D-86C9-4001-8529-A937E02DDC49}"/>
              </a:ext>
            </a:extLst>
          </p:cNvPr>
          <p:cNvSpPr txBox="1"/>
          <p:nvPr/>
        </p:nvSpPr>
        <p:spPr>
          <a:xfrm>
            <a:off x="1873616" y="7535535"/>
            <a:ext cx="895277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Whe</a:t>
            </a:r>
            <a:r>
              <a:rPr lang="en-US" altLang="zh-CN" dirty="0"/>
              <a:t>n the data dimension and the sample number is similar,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using the kernel method is very easy to cause overfit.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311455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D3721A-F4FC-4B6C-90F1-4C8F121C31EF}"/>
              </a:ext>
            </a:extLst>
          </p:cNvPr>
          <p:cNvSpPr txBox="1"/>
          <p:nvPr/>
        </p:nvSpPr>
        <p:spPr>
          <a:xfrm>
            <a:off x="19428" y="365616"/>
            <a:ext cx="131959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And gaussian process isn’t suitable for data who has features more than several dozens. 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87410E-B2C2-4414-8701-0C7A69407FED}"/>
              </a:ext>
            </a:extLst>
          </p:cNvPr>
          <p:cNvSpPr txBox="1"/>
          <p:nvPr/>
        </p:nvSpPr>
        <p:spPr>
          <a:xfrm>
            <a:off x="2866936" y="1132287"/>
            <a:ext cx="692337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QDA has mor</a:t>
            </a:r>
            <a:r>
              <a:rPr lang="en-US" altLang="zh-CN" dirty="0"/>
              <a:t>e overfit problem even than SVM.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D4D5C7-05A4-4C4E-90C8-AE0D3AE6FD89}"/>
              </a:ext>
            </a:extLst>
          </p:cNvPr>
          <p:cNvSpPr txBox="1"/>
          <p:nvPr/>
        </p:nvSpPr>
        <p:spPr>
          <a:xfrm>
            <a:off x="3001310" y="1809408"/>
            <a:ext cx="591668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Decision tree can perform good,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but random forest makes it even worse!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7587E7-351B-4ECF-B44C-F85D538FE2A7}"/>
              </a:ext>
            </a:extLst>
          </p:cNvPr>
          <p:cNvSpPr txBox="1"/>
          <p:nvPr/>
        </p:nvSpPr>
        <p:spPr>
          <a:xfrm>
            <a:off x="2167046" y="2900636"/>
            <a:ext cx="78418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Boosting has unstable influence of the decision tree!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5B92F4-BA1F-44CA-9986-D817BED28785}"/>
              </a:ext>
            </a:extLst>
          </p:cNvPr>
          <p:cNvSpPr txBox="1"/>
          <p:nvPr/>
        </p:nvSpPr>
        <p:spPr>
          <a:xfrm>
            <a:off x="422223" y="3711127"/>
            <a:ext cx="295754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What I recommend: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D8C544-9B5F-428E-90D8-04632CDFC950}"/>
              </a:ext>
            </a:extLst>
          </p:cNvPr>
          <p:cNvSpPr txBox="1"/>
          <p:nvPr/>
        </p:nvSpPr>
        <p:spPr>
          <a:xfrm>
            <a:off x="211562" y="4402989"/>
            <a:ext cx="1223411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Neural net, which can work pretty well even without changing a lot of parameters</a:t>
            </a:r>
            <a:r>
              <a:rPr lang="en-US" altLang="zh-CN" dirty="0"/>
              <a:t>.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944ECF-CFAD-4A16-8C9B-412D8AE21F5D}"/>
              </a:ext>
            </a:extLst>
          </p:cNvPr>
          <p:cNvSpPr txBox="1"/>
          <p:nvPr/>
        </p:nvSpPr>
        <p:spPr>
          <a:xfrm>
            <a:off x="315057" y="5110689"/>
            <a:ext cx="191879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Naive Bayes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D3C556-7E33-4DC1-96FC-7AE20670E8CE}"/>
              </a:ext>
            </a:extLst>
          </p:cNvPr>
          <p:cNvSpPr/>
          <p:nvPr/>
        </p:nvSpPr>
        <p:spPr>
          <a:xfrm>
            <a:off x="700505" y="6132558"/>
            <a:ext cx="11587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Naive  Bayes classifiers are a popular statistical technique of e-mail filtering.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1C300B-C36C-4C53-AD3C-29D401A5B8FD}"/>
              </a:ext>
            </a:extLst>
          </p:cNvPr>
          <p:cNvSpPr txBox="1"/>
          <p:nvPr/>
        </p:nvSpPr>
        <p:spPr>
          <a:xfrm>
            <a:off x="1142105" y="6840258"/>
            <a:ext cx="1037303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It is good at dealing data has more features even than number of data!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4533-D495-4EA7-B362-85CE7500804E}"/>
              </a:ext>
            </a:extLst>
          </p:cNvPr>
          <p:cNvSpPr txBox="1"/>
          <p:nvPr/>
        </p:nvSpPr>
        <p:spPr>
          <a:xfrm>
            <a:off x="707691" y="8440362"/>
            <a:ext cx="112418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It won’t easily overfit in this case! It works stable when clustering the graph!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537F6F-273A-40E1-90FB-39F7C6AAAD79}"/>
              </a:ext>
            </a:extLst>
          </p:cNvPr>
          <p:cNvSpPr txBox="1"/>
          <p:nvPr/>
        </p:nvSpPr>
        <p:spPr>
          <a:xfrm>
            <a:off x="1470568" y="7327872"/>
            <a:ext cx="1004762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It deals with data with a high dimensional feature!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Sometimes the feature is the same dimension of all English words! 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7275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tudy on MacBook, Surface and ThinkPad"/>
          <p:cNvSpPr txBox="1">
            <a:spLocks noGrp="1"/>
          </p:cNvSpPr>
          <p:nvPr>
            <p:ph type="title"/>
          </p:nvPr>
        </p:nvSpPr>
        <p:spPr>
          <a:xfrm>
            <a:off x="952500" y="215900"/>
            <a:ext cx="11099800" cy="2159000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43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Study on MacBook, Surface and ThinkPad</a:t>
            </a:r>
          </a:p>
        </p:txBody>
      </p:sp>
      <p:sp>
        <p:nvSpPr>
          <p:cNvPr id="217" name="MacBook"/>
          <p:cNvSpPr txBox="1">
            <a:spLocks noGrp="1"/>
          </p:cNvSpPr>
          <p:nvPr>
            <p:ph type="body" sz="quarter" idx="1"/>
          </p:nvPr>
        </p:nvSpPr>
        <p:spPr>
          <a:xfrm>
            <a:off x="4550872" y="3165058"/>
            <a:ext cx="2982085" cy="775296"/>
          </a:xfrm>
          <a:prstGeom prst="rect">
            <a:avLst/>
          </a:prstGeom>
        </p:spPr>
        <p:txBody>
          <a:bodyPr anchor="t"/>
          <a:lstStyle/>
          <a:p>
            <a:pPr marL="0" indent="0" defTabSz="537463">
              <a:spcBef>
                <a:spcPts val="0"/>
              </a:spcBef>
              <a:buSzTx/>
              <a:buNone/>
              <a:defRPr sz="3404">
                <a:latin typeface="Verdana"/>
                <a:ea typeface="Verdana"/>
                <a:cs typeface="Verdana"/>
                <a:sym typeface="Verdana"/>
              </a:defRPr>
            </a:pPr>
            <a:r>
              <a:t>   </a:t>
            </a:r>
            <a:r>
              <a:rPr sz="3772" b="1"/>
              <a:t>MacBook     </a:t>
            </a:r>
            <a:r>
              <a:t>                        </a:t>
            </a:r>
          </a:p>
        </p:txBody>
      </p:sp>
      <p:pic>
        <p:nvPicPr>
          <p:cNvPr id="218" name="macbook.png" descr="macboo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9633" y="4213385"/>
            <a:ext cx="4469030" cy="3351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microsoft_fjr_00001_surface_pro_intel_core_1339786.png" descr="microsoft_fjr_00001_surface_pro_intel_core_133978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23" y="3753113"/>
            <a:ext cx="4272318" cy="427231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urface"/>
          <p:cNvSpPr txBox="1"/>
          <p:nvPr/>
        </p:nvSpPr>
        <p:spPr>
          <a:xfrm>
            <a:off x="1144265" y="3165058"/>
            <a:ext cx="2982084" cy="77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3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Surface</a:t>
            </a:r>
          </a:p>
        </p:txBody>
      </p:sp>
      <p:pic>
        <p:nvPicPr>
          <p:cNvPr id="221" name="351060-lenovo-thinkpad-x1-carbon-touch-2014.png" descr="351060-lenovo-thinkpad-x1-carbon-touch-20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9942" y="4215908"/>
            <a:ext cx="3854594" cy="304898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hinkPad"/>
          <p:cNvSpPr txBox="1"/>
          <p:nvPr/>
        </p:nvSpPr>
        <p:spPr>
          <a:xfrm>
            <a:off x="8564858" y="3165058"/>
            <a:ext cx="2982085" cy="77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9937">
              <a:defRPr sz="3293" b="0">
                <a:latin typeface="Verdana"/>
                <a:ea typeface="Verdana"/>
                <a:cs typeface="Verdana"/>
                <a:sym typeface="Verdana"/>
              </a:defRPr>
            </a:pPr>
            <a:r>
              <a:t>   </a:t>
            </a:r>
            <a:r>
              <a:rPr sz="3648" b="1"/>
              <a:t>ThinkPad    </a:t>
            </a:r>
            <a:r>
              <a:t>                       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ollecting Produ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Collecting Products</a:t>
            </a:r>
          </a:p>
        </p:txBody>
      </p:sp>
      <p:sp>
        <p:nvSpPr>
          <p:cNvPr id="225" name="Same method as before: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11099800" cy="2807891"/>
          </a:xfrm>
          <a:prstGeom prst="rect">
            <a:avLst/>
          </a:prstGeom>
        </p:spPr>
        <p:txBody>
          <a:bodyPr/>
          <a:lstStyle/>
          <a:p>
            <a:pPr marL="0" indent="0" algn="l">
              <a:buSzTx/>
              <a:buNone/>
              <a:defRPr u="sng">
                <a:latin typeface="Verdana"/>
                <a:ea typeface="Verdana"/>
                <a:cs typeface="Verdana"/>
                <a:sym typeface="Verdana"/>
              </a:defRPr>
            </a:pPr>
            <a:r>
              <a:t>Same method as before:</a:t>
            </a:r>
          </a:p>
          <a:p>
            <a:pPr marL="635000" indent="-635000" algn="l">
              <a:buSzPct val="100000"/>
              <a:buAutoNum type="romanUcParenBoth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'also_bought' products</a:t>
            </a:r>
          </a:p>
          <a:p>
            <a:pPr marL="635000" indent="-635000" algn="l">
              <a:buSzPct val="100000"/>
              <a:buAutoNum type="romanUcParenBoth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'also_products' of those products</a:t>
            </a:r>
          </a:p>
        </p:txBody>
      </p:sp>
      <p:sp>
        <p:nvSpPr>
          <p:cNvPr id="226" name="~700, 500, 600  products in MacBook, Surface, ThinkPad group respectively."/>
          <p:cNvSpPr txBox="1"/>
          <p:nvPr/>
        </p:nvSpPr>
        <p:spPr>
          <a:xfrm>
            <a:off x="952500" y="6332801"/>
            <a:ext cx="1109980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3200" b="0">
                <a:latin typeface="Verdana"/>
                <a:ea typeface="Verdana"/>
                <a:cs typeface="Verdana"/>
                <a:sym typeface="Verdana"/>
              </a:defRPr>
            </a:pPr>
            <a:r>
              <a:rPr b="1"/>
              <a:t>~700</a:t>
            </a:r>
            <a:r>
              <a:t>, </a:t>
            </a:r>
            <a:r>
              <a:rPr b="1"/>
              <a:t>500</a:t>
            </a:r>
            <a:r>
              <a:t>, </a:t>
            </a:r>
            <a:r>
              <a:rPr b="1"/>
              <a:t>600</a:t>
            </a:r>
            <a:r>
              <a:t>  products in MacBook, Surface, ThinkPad group respectively.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creen Shot 2018-01-23 at 10.55.26.png" descr="Screen Shot 2018-01-23 at 10.55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1710" y="1195675"/>
            <a:ext cx="7541380" cy="7362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reating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Creating Network</a:t>
            </a:r>
          </a:p>
        </p:txBody>
      </p:sp>
      <p:sp>
        <p:nvSpPr>
          <p:cNvPr id="231" name="Same method as before: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11099800" cy="4156274"/>
          </a:xfrm>
          <a:prstGeom prst="rect">
            <a:avLst/>
          </a:prstGeom>
        </p:spPr>
        <p:txBody>
          <a:bodyPr/>
          <a:lstStyle/>
          <a:p>
            <a:pPr marL="0" indent="0" algn="l">
              <a:buSzTx/>
              <a:buNone/>
              <a:defRPr u="sng">
                <a:latin typeface="Verdana"/>
                <a:ea typeface="Verdana"/>
                <a:cs typeface="Verdana"/>
                <a:sym typeface="Verdana"/>
              </a:defRPr>
            </a:pPr>
            <a:r>
              <a:t>Same method as before:</a:t>
            </a:r>
          </a:p>
          <a:p>
            <a:pPr marL="0" indent="0" algn="l">
              <a:buSzTx/>
              <a:buNone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rPr b="1"/>
              <a:t>Node</a:t>
            </a:r>
            <a:r>
              <a:t>: Product</a:t>
            </a:r>
          </a:p>
          <a:p>
            <a:pPr marL="0" indent="0" algn="l">
              <a:buSzTx/>
              <a:buNone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rPr b="1"/>
              <a:t>Edge</a:t>
            </a:r>
            <a:r>
              <a:t>: If 'also_bought' with another product</a:t>
            </a:r>
          </a:p>
          <a:p>
            <a:pPr marL="0" indent="0" algn="l">
              <a:buSzTx/>
              <a:buNone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rPr b="1"/>
              <a:t>Weights</a:t>
            </a:r>
            <a:r>
              <a:t>: Two methods:</a:t>
            </a:r>
          </a:p>
        </p:txBody>
      </p:sp>
      <p:pic>
        <p:nvPicPr>
          <p:cNvPr id="232" name="Screen Shot 2018-01-23 at 11.39.11.png" descr="Screen Shot 2018-01-23 at 11.3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783" y="6830396"/>
            <a:ext cx="5882830" cy="878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reen Shot 2018-01-23 at 11.41.27.png" descr="Screen Shot 2018-01-23 at 11.41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883" y="7627300"/>
            <a:ext cx="12368759" cy="1388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aplacian (D-A)"/>
          <p:cNvSpPr txBox="1"/>
          <p:nvPr/>
        </p:nvSpPr>
        <p:spPr>
          <a:xfrm>
            <a:off x="952500" y="7748851"/>
            <a:ext cx="110998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32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Laplacian (D-A)</a:t>
            </a:r>
          </a:p>
        </p:txBody>
      </p:sp>
      <p:pic>
        <p:nvPicPr>
          <p:cNvPr id="236" name="Screen Shot 2018-01-23 at 11.45.33.png" descr="Screen Shot 2018-01-23 at 11.45.33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356967" y="2016323"/>
            <a:ext cx="6290831" cy="5720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Eigenvalues"/>
          <p:cNvSpPr txBox="1"/>
          <p:nvPr/>
        </p:nvSpPr>
        <p:spPr>
          <a:xfrm>
            <a:off x="952500" y="7774251"/>
            <a:ext cx="110998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32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Eigenvalues</a:t>
            </a:r>
          </a:p>
        </p:txBody>
      </p:sp>
      <p:pic>
        <p:nvPicPr>
          <p:cNvPr id="239" name="Screen Shot 2018-01-23 at 12.12.06.png" descr="Screen Shot 2018-01-23 at 12.12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985" y="2018506"/>
            <a:ext cx="8530835" cy="5716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creen Shot 2018-01-23 at 12.13.30.png" descr="Screen Shot 2018-01-23 at 12.13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597" y="1703413"/>
            <a:ext cx="12627606" cy="634677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Graph with EigenValues (%29)"/>
          <p:cNvSpPr txBox="1"/>
          <p:nvPr/>
        </p:nvSpPr>
        <p:spPr>
          <a:xfrm>
            <a:off x="952500" y="8206051"/>
            <a:ext cx="110998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32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Graph with EigenValues (%29)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ata acquisition &amp;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5500"/>
            </a:lvl1pPr>
          </a:lstStyle>
          <a:p>
            <a:r>
              <a:t>Data acquisition &amp; exploration</a:t>
            </a:r>
          </a:p>
        </p:txBody>
      </p:sp>
      <p:sp>
        <p:nvSpPr>
          <p:cNvPr id="141" name="The subset Electronics of Amazon Product Dataset, provided by Julian McAuley, UCSD…"/>
          <p:cNvSpPr txBox="1">
            <a:spLocks noGrp="1"/>
          </p:cNvSpPr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3300"/>
            </a:pPr>
            <a:r>
              <a:t>The subset </a:t>
            </a:r>
            <a:r>
              <a:rPr b="1"/>
              <a:t>Electronics of Amazon Product Dataset</a:t>
            </a:r>
            <a:r>
              <a:t>, provided by Julian McAuley, UCSD</a:t>
            </a:r>
          </a:p>
          <a:p>
            <a:pPr>
              <a:defRPr sz="3300"/>
            </a:pPr>
            <a:r>
              <a:t>Product </a:t>
            </a:r>
            <a:r>
              <a:rPr b="1"/>
              <a:t>metadata</a:t>
            </a:r>
            <a:r>
              <a:t> (descriptions, category information, price, brand image features and product </a:t>
            </a:r>
            <a:r>
              <a:rPr b="1"/>
              <a:t>links</a:t>
            </a:r>
            <a:r>
              <a:t>: also viewed/ also bought)</a:t>
            </a:r>
          </a:p>
          <a:p>
            <a:pPr>
              <a:defRPr sz="3300"/>
            </a:pPr>
            <a:r>
              <a:t>Millions of </a:t>
            </a:r>
            <a:r>
              <a:rPr b="1"/>
              <a:t>reviews</a:t>
            </a:r>
            <a:r>
              <a:t> (</a:t>
            </a:r>
            <a:r>
              <a:rPr b="1"/>
              <a:t>reviewer ID</a:t>
            </a:r>
            <a:r>
              <a:t>, ratings, text) spanning from May 1996 to July 2014</a:t>
            </a:r>
          </a:p>
          <a:p>
            <a:pPr>
              <a:defRPr sz="3300"/>
            </a:pPr>
            <a:r>
              <a:rPr b="1"/>
              <a:t>Metadata of Electronics</a:t>
            </a:r>
            <a:r>
              <a:t> and </a:t>
            </a:r>
            <a:r>
              <a:rPr b="1"/>
              <a:t>5-core review data of Electronics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ransductiv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72516">
              <a:defRPr sz="784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Transductive Learning</a:t>
            </a:r>
          </a:p>
        </p:txBody>
      </p:sp>
      <p:graphicFrame>
        <p:nvGraphicFramePr>
          <p:cNvPr id="245" name="表格"/>
          <p:cNvGraphicFramePr/>
          <p:nvPr/>
        </p:nvGraphicFramePr>
        <p:xfrm>
          <a:off x="2606861" y="2564643"/>
          <a:ext cx="7791077" cy="635151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139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8585">
                <a:tc>
                  <a:txBody>
                    <a:bodyPr/>
                    <a:lstStyle/>
                    <a:p>
                      <a:pPr>
                        <a:spcBef>
                          <a:spcPts val="42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Alpha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Error (%)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5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5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5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5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5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ransductive Learning (%13)"/>
          <p:cNvSpPr txBox="1"/>
          <p:nvPr/>
        </p:nvSpPr>
        <p:spPr>
          <a:xfrm>
            <a:off x="952500" y="8206051"/>
            <a:ext cx="110998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32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Transductive Learning (%13)</a:t>
            </a:r>
          </a:p>
        </p:txBody>
      </p:sp>
      <p:pic>
        <p:nvPicPr>
          <p:cNvPr id="248" name="Screen Shot 2018-01-23 at 17.01.43.png" descr="Screen Shot 2018-01-23 at 17.01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47" y="1693791"/>
            <a:ext cx="12629906" cy="6366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51" name="Spectral Graph Theory did a good job both in two-group and three-group classifications…"/>
          <p:cNvSpPr txBox="1">
            <a:spLocks noGrp="1"/>
          </p:cNvSpPr>
          <p:nvPr>
            <p:ph type="body" idx="1"/>
          </p:nvPr>
        </p:nvSpPr>
        <p:spPr>
          <a:xfrm>
            <a:off x="650004" y="2163656"/>
            <a:ext cx="11704792" cy="6286501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ts val="5200"/>
              </a:lnSpc>
              <a:spcBef>
                <a:spcPts val="0"/>
              </a:spcBef>
              <a:defRPr sz="3000"/>
            </a:pPr>
            <a:r>
              <a:rPr b="1"/>
              <a:t>Spectral Graph Theory</a:t>
            </a:r>
            <a:r>
              <a:t> did a good job both in two-group and three-group classifications</a:t>
            </a:r>
          </a:p>
          <a:p>
            <a:pPr defTabSz="457200">
              <a:lnSpc>
                <a:spcPts val="5200"/>
              </a:lnSpc>
              <a:spcBef>
                <a:spcPts val="0"/>
              </a:spcBef>
              <a:defRPr sz="3000"/>
            </a:pPr>
            <a:r>
              <a:t>The </a:t>
            </a:r>
            <a:r>
              <a:rPr b="1"/>
              <a:t>information of reviewers</a:t>
            </a:r>
            <a:r>
              <a:t> directly reflects the connection of two products</a:t>
            </a:r>
          </a:p>
          <a:p>
            <a:pPr defTabSz="457200">
              <a:lnSpc>
                <a:spcPts val="5200"/>
              </a:lnSpc>
              <a:spcBef>
                <a:spcPts val="0"/>
              </a:spcBef>
              <a:defRPr sz="3000"/>
            </a:pPr>
            <a:r>
              <a:rPr b="1"/>
              <a:t>Manually chosen cores</a:t>
            </a:r>
            <a:r>
              <a:t> —&gt; clusters may not be that obvious</a:t>
            </a:r>
          </a:p>
          <a:p>
            <a:pPr defTabSz="457200">
              <a:lnSpc>
                <a:spcPts val="5200"/>
              </a:lnSpc>
              <a:spcBef>
                <a:spcPts val="0"/>
              </a:spcBef>
              <a:defRPr sz="3000"/>
            </a:pPr>
            <a:r>
              <a:rPr b="1"/>
              <a:t>How to label our datapoints</a:t>
            </a:r>
            <a:r>
              <a:t> right and meaningful becomes our further research direction</a:t>
            </a:r>
          </a:p>
          <a:p>
            <a:pPr marL="444499" indent="-444499">
              <a:defRPr sz="3700" b="1"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Thanks for your listening! Any questions?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roduct.png" descr="produ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300" y="2583179"/>
            <a:ext cx="12522200" cy="299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review.png" descr="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300" y="7114728"/>
            <a:ext cx="12522200" cy="193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Electronic product reviews"/>
          <p:cNvSpPr txBox="1"/>
          <p:nvPr/>
        </p:nvSpPr>
        <p:spPr>
          <a:xfrm>
            <a:off x="550135" y="6086011"/>
            <a:ext cx="4644645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Electronic product reviews</a:t>
            </a:r>
          </a:p>
        </p:txBody>
      </p:sp>
      <p:sp>
        <p:nvSpPr>
          <p:cNvPr id="146" name="Electronic product metadata"/>
          <p:cNvSpPr txBox="1"/>
          <p:nvPr/>
        </p:nvSpPr>
        <p:spPr>
          <a:xfrm>
            <a:off x="395627" y="1386070"/>
            <a:ext cx="4953661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Electronic product metadata</a:t>
            </a:r>
          </a:p>
        </p:txBody>
      </p:sp>
      <p:sp>
        <p:nvSpPr>
          <p:cNvPr id="147" name="Before preprocessing"/>
          <p:cNvSpPr txBox="1"/>
          <p:nvPr/>
        </p:nvSpPr>
        <p:spPr>
          <a:xfrm>
            <a:off x="8428568" y="463720"/>
            <a:ext cx="4291280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Before preprocessing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What we mainly did for data preprocessing …"/>
          <p:cNvSpPr txBox="1">
            <a:spLocks noGrp="1"/>
          </p:cNvSpPr>
          <p:nvPr>
            <p:ph type="title"/>
          </p:nvPr>
        </p:nvSpPr>
        <p:spPr>
          <a:xfrm>
            <a:off x="350425" y="350331"/>
            <a:ext cx="11674782" cy="925878"/>
          </a:xfrm>
          <a:prstGeom prst="rect">
            <a:avLst/>
          </a:prstGeom>
        </p:spPr>
        <p:txBody>
          <a:bodyPr/>
          <a:lstStyle>
            <a:lvl1pPr algn="l" defTabSz="560831">
              <a:defRPr sz="4320"/>
            </a:lvl1pPr>
          </a:lstStyle>
          <a:p>
            <a:r>
              <a:t>What we mainly did for data preprocessing …</a:t>
            </a:r>
          </a:p>
        </p:txBody>
      </p:sp>
      <p:graphicFrame>
        <p:nvGraphicFramePr>
          <p:cNvPr id="150" name="表格"/>
          <p:cNvGraphicFramePr/>
          <p:nvPr/>
        </p:nvGraphicFramePr>
        <p:xfrm>
          <a:off x="940740" y="1916664"/>
          <a:ext cx="11123319" cy="6427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112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51770">
                <a:tc>
                  <a:txBody>
                    <a:bodyPr/>
                    <a:lstStyle/>
                    <a:p>
                      <a:pPr defTabSz="914400">
                        <a:defRPr sz="2500">
                          <a:sym typeface="Helvetica Neue"/>
                        </a:defRPr>
                      </a:pPr>
                      <a:r>
                        <a:t>Drop useless columns from two datasets.</a:t>
                      </a:r>
                    </a:p>
                    <a:p>
                      <a:pPr defTabSz="914400">
                        <a:defRPr sz="2500">
                          <a:sym typeface="Helvetica Neue"/>
                        </a:defRPr>
                      </a:pPr>
                      <a:r>
                        <a:t>Only keep columns </a:t>
                      </a:r>
                      <a:r>
                        <a:rPr b="1"/>
                        <a:t>asin (product ID) &amp; related</a:t>
                      </a:r>
                      <a:r>
                        <a:t> for product dataset and </a:t>
                      </a:r>
                    </a:p>
                    <a:p>
                      <a:pPr defTabSz="914400">
                        <a:defRPr sz="2500">
                          <a:sym typeface="Helvetica Neue"/>
                        </a:defRPr>
                      </a:pPr>
                      <a:r>
                        <a:t>columns </a:t>
                      </a:r>
                      <a:r>
                        <a:rPr b="1"/>
                        <a:t>asin &amp; reviewerID</a:t>
                      </a:r>
                      <a:r>
                        <a:t> for review dataset.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77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For review dataset, reform the dataset, set product asin as index. 
For each product asin, we collect a list of reviewerID which stand for those who have commented on this product.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2460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4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For product dataset, drop products whose related column value is Nan.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42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For each product, check the related product list and drop those products which are not in the product dataset (e.g. other category product).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2460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593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For review dataset, only keep reviews concerning the products presented in the product dataset and drop the others.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Electronic product reviews"/>
          <p:cNvSpPr txBox="1"/>
          <p:nvPr/>
        </p:nvSpPr>
        <p:spPr>
          <a:xfrm>
            <a:off x="550135" y="5476645"/>
            <a:ext cx="4644645" cy="52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Electronic product reviews</a:t>
            </a:r>
          </a:p>
        </p:txBody>
      </p:sp>
      <p:sp>
        <p:nvSpPr>
          <p:cNvPr id="153" name="Electronic product metadata"/>
          <p:cNvSpPr txBox="1"/>
          <p:nvPr/>
        </p:nvSpPr>
        <p:spPr>
          <a:xfrm>
            <a:off x="395627" y="1386070"/>
            <a:ext cx="4953661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Electronic product metadata</a:t>
            </a:r>
          </a:p>
        </p:txBody>
      </p:sp>
      <p:sp>
        <p:nvSpPr>
          <p:cNvPr id="154" name="After preprocessing"/>
          <p:cNvSpPr txBox="1"/>
          <p:nvPr/>
        </p:nvSpPr>
        <p:spPr>
          <a:xfrm>
            <a:off x="8742535" y="463719"/>
            <a:ext cx="3952342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After preprocessing</a:t>
            </a:r>
          </a:p>
        </p:txBody>
      </p:sp>
      <p:pic>
        <p:nvPicPr>
          <p:cNvPr id="155" name="review after.png" descr="review af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5986" y="6004553"/>
            <a:ext cx="6212828" cy="2808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roduct after.png" descr="product af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90984" y="2122233"/>
            <a:ext cx="6222832" cy="2808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tudy on MacBook and Surf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5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Study on MacBook and Surface</a:t>
            </a:r>
          </a:p>
        </p:txBody>
      </p:sp>
      <p:sp>
        <p:nvSpPr>
          <p:cNvPr id="159" name="MacBook"/>
          <p:cNvSpPr txBox="1">
            <a:spLocks noGrp="1"/>
          </p:cNvSpPr>
          <p:nvPr>
            <p:ph type="body" sz="quarter" idx="1"/>
          </p:nvPr>
        </p:nvSpPr>
        <p:spPr>
          <a:xfrm>
            <a:off x="6980389" y="3165058"/>
            <a:ext cx="2982085" cy="775296"/>
          </a:xfrm>
          <a:prstGeom prst="rect">
            <a:avLst/>
          </a:prstGeom>
        </p:spPr>
        <p:txBody>
          <a:bodyPr anchor="t"/>
          <a:lstStyle/>
          <a:p>
            <a:pPr marL="0" indent="0" defTabSz="537463">
              <a:spcBef>
                <a:spcPts val="0"/>
              </a:spcBef>
              <a:buSzTx/>
              <a:buNone/>
              <a:defRPr sz="3404">
                <a:latin typeface="Verdana"/>
                <a:ea typeface="Verdana"/>
                <a:cs typeface="Verdana"/>
                <a:sym typeface="Verdana"/>
              </a:defRPr>
            </a:pPr>
            <a:r>
              <a:t>   </a:t>
            </a:r>
            <a:r>
              <a:rPr sz="3772" b="1"/>
              <a:t>MacBook     </a:t>
            </a:r>
            <a:r>
              <a:t>                        </a:t>
            </a:r>
          </a:p>
        </p:txBody>
      </p:sp>
      <p:pic>
        <p:nvPicPr>
          <p:cNvPr id="160" name="macbook.png" descr="macboo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2885" y="4268833"/>
            <a:ext cx="5429889" cy="4072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microsoft_fjr_00001_surface_pro_intel_core_1339786.png" descr="microsoft_fjr_00001_surface_pro_intel_core_133978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371" y="3700297"/>
            <a:ext cx="5592709" cy="5592708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urface"/>
          <p:cNvSpPr txBox="1"/>
          <p:nvPr/>
        </p:nvSpPr>
        <p:spPr>
          <a:xfrm>
            <a:off x="2438247" y="3165058"/>
            <a:ext cx="2982085" cy="77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3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Surface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Network Build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Building</a:t>
            </a:r>
          </a:p>
          <a:p>
            <a:pPr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Collecting Nodes</a:t>
            </a:r>
          </a:p>
        </p:txBody>
      </p:sp>
      <p:sp>
        <p:nvSpPr>
          <p:cNvPr id="165" name="“Core&amp;Layer” Metho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“Core&amp;Layer” Method</a:t>
            </a:r>
          </a:p>
          <a:p>
            <a:r>
              <a:t>Define one product as the “Core” and the corresponding “also-bought” products as the first “Layer”</a:t>
            </a:r>
          </a:p>
          <a:p>
            <a:r>
              <a:t>A new layer is composed of all of the “also-bought” of the products in the previous layer</a:t>
            </a:r>
          </a:p>
          <a:p>
            <a:r>
              <a:t>We only use two layers in the project considering the size of our dataset as well as the tractability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Network Build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Building</a:t>
            </a:r>
          </a:p>
          <a:p>
            <a:pPr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Labeling Nodes</a:t>
            </a:r>
          </a:p>
        </p:txBody>
      </p:sp>
      <p:sp>
        <p:nvSpPr>
          <p:cNvPr id="168" name="Two cores: Mac &amp; Surfa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Two cores: Mac &amp; Surface</a:t>
            </a:r>
          </a:p>
          <a:p>
            <a:r>
              <a:t>Mac : Surface = 743 : 499  with 134 duplicates</a:t>
            </a:r>
          </a:p>
          <a:p>
            <a:r>
              <a:t>Assign all duplicates to Surface Group</a:t>
            </a:r>
          </a:p>
          <a:p>
            <a:r>
              <a:t>Mac : Surface = 609 : 499    Total: 1108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917</Words>
  <Application>Microsoft Office PowerPoint</Application>
  <PresentationFormat>自定义</PresentationFormat>
  <Paragraphs>154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Copperplate</vt:lpstr>
      <vt:lpstr>Helvetica Light</vt:lpstr>
      <vt:lpstr>Helvetica Neue</vt:lpstr>
      <vt:lpstr>Helvetica Neue Light</vt:lpstr>
      <vt:lpstr>Helvetica Neue Medium</vt:lpstr>
      <vt:lpstr>Helvetica Neue Thin</vt:lpstr>
      <vt:lpstr>Trebuchet MS</vt:lpstr>
      <vt:lpstr>Verdana</vt:lpstr>
      <vt:lpstr>White</vt:lpstr>
      <vt:lpstr>Amazon Electronic Products Network Analysis</vt:lpstr>
      <vt:lpstr>Introduction</vt:lpstr>
      <vt:lpstr>Data acquisition &amp; exploration</vt:lpstr>
      <vt:lpstr>PowerPoint 演示文稿</vt:lpstr>
      <vt:lpstr>What we mainly did for data preprocessing …</vt:lpstr>
      <vt:lpstr>PowerPoint 演示文稿</vt:lpstr>
      <vt:lpstr>Study on MacBook and Surface</vt:lpstr>
      <vt:lpstr>Network Building Collecting Nodes</vt:lpstr>
      <vt:lpstr>Network Building Labeling Nodes</vt:lpstr>
      <vt:lpstr>Network Building Weighing Edges</vt:lpstr>
      <vt:lpstr>Network Building Weighing Edges</vt:lpstr>
      <vt:lpstr>Spectral Graph Theory From Similarity Matrix to Laplacian Eigenmaps</vt:lpstr>
      <vt:lpstr>Spectral Graph Theory From Similarity Matrix to Laplacian Eigenmaps</vt:lpstr>
      <vt:lpstr>Spectral Graph Theory From Similarity Matrix to Laplacian Eigenmaps</vt:lpstr>
      <vt:lpstr>Network Graph</vt:lpstr>
      <vt:lpstr>Random Network</vt:lpstr>
      <vt:lpstr>PowerPoint 演示文稿</vt:lpstr>
      <vt:lpstr>Circle-shaped Network</vt:lpstr>
      <vt:lpstr>PowerPoint 演示文稿</vt:lpstr>
      <vt:lpstr>PowerPoint 演示文稿</vt:lpstr>
      <vt:lpstr>PowerPoint 演示文稿</vt:lpstr>
      <vt:lpstr>PowerPoint 演示文稿</vt:lpstr>
      <vt:lpstr>Study on MacBook, Surface and ThinkPad</vt:lpstr>
      <vt:lpstr>Collecting Products</vt:lpstr>
      <vt:lpstr>PowerPoint 演示文稿</vt:lpstr>
      <vt:lpstr>Creating Network</vt:lpstr>
      <vt:lpstr>PowerPoint 演示文稿</vt:lpstr>
      <vt:lpstr>PowerPoint 演示文稿</vt:lpstr>
      <vt:lpstr>PowerPoint 演示文稿</vt:lpstr>
      <vt:lpstr>Transductive Learning</vt:lpstr>
      <vt:lpstr>PowerPoint 演示文稿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Electronic Products Network Analysis</dc:title>
  <dc:creator>bxc</dc:creator>
  <cp:lastModifiedBy>bxc</cp:lastModifiedBy>
  <cp:revision>14</cp:revision>
  <dcterms:modified xsi:type="dcterms:W3CDTF">2018-01-23T23:20:57Z</dcterms:modified>
</cp:coreProperties>
</file>